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965c599bf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965c599b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4965c599b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4965c599b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965c599bf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965c599bf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965c599b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965c599b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965c599b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965c599b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00b9c8b3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00b9c8b3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00b9c8b3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00b9c8b3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965c599bf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965c599bf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965c599bf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965c599bf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965c599b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965c599b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00b9c8b3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00b9c8b3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965c599bf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965c599bf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965c599bf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965c599bf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965c599bf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965c599b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965c599bf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965c599bf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965c599bf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4965c599bf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965c599bf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965c599bf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965c599bf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4965c599bf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965c599bf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965c599bf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965c599bf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965c599bf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965c599bf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965c599bf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500b9c8b3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500b9c8b3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965c599bf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965c599bf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965c599bf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4965c599bf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022d3f3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022d3f3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4965c599b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4965c599b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965c599b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4965c599b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022d3f3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022d3f3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00b9c8b3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00b9c8b3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00b9c8b3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500b9c8b3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022d3f3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022d3f3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965c599bf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965c599bf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965c599b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965c599b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965c599bf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965c599bf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kostagiolasn/Unsupervised-Discovery-of-Semantic-Concepts-in-Satellite-Imagery-with-Style-based-Wavelet-driven-Gen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7.10786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hyperlink" Target="https://arxiv.org/abs/2007.0660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gif"/><Relationship Id="rId4" Type="http://schemas.openxmlformats.org/officeDocument/2006/relationships/image" Target="../media/image65.gif"/><Relationship Id="rId5" Type="http://schemas.openxmlformats.org/officeDocument/2006/relationships/image" Target="../media/image44.gif"/><Relationship Id="rId6" Type="http://schemas.openxmlformats.org/officeDocument/2006/relationships/image" Target="../media/image43.gif"/><Relationship Id="rId7" Type="http://schemas.openxmlformats.org/officeDocument/2006/relationships/image" Target="../media/image39.gif"/><Relationship Id="rId8" Type="http://schemas.openxmlformats.org/officeDocument/2006/relationships/image" Target="../media/image4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gif"/><Relationship Id="rId4" Type="http://schemas.openxmlformats.org/officeDocument/2006/relationships/image" Target="../media/image52.gif"/><Relationship Id="rId5" Type="http://schemas.openxmlformats.org/officeDocument/2006/relationships/image" Target="../media/image46.gif"/><Relationship Id="rId6" Type="http://schemas.openxmlformats.org/officeDocument/2006/relationships/image" Target="../media/image4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gif"/><Relationship Id="rId4" Type="http://schemas.openxmlformats.org/officeDocument/2006/relationships/image" Target="../media/image51.gif"/><Relationship Id="rId5" Type="http://schemas.openxmlformats.org/officeDocument/2006/relationships/image" Target="../media/image50.gif"/><Relationship Id="rId6" Type="http://schemas.openxmlformats.org/officeDocument/2006/relationships/image" Target="../media/image6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33.png"/><Relationship Id="rId6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gif"/><Relationship Id="rId4" Type="http://schemas.openxmlformats.org/officeDocument/2006/relationships/image" Target="../media/image66.gif"/><Relationship Id="rId5" Type="http://schemas.openxmlformats.org/officeDocument/2006/relationships/image" Target="../media/image64.gif"/><Relationship Id="rId6" Type="http://schemas.openxmlformats.org/officeDocument/2006/relationships/image" Target="../media/image5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gif"/><Relationship Id="rId4" Type="http://schemas.openxmlformats.org/officeDocument/2006/relationships/image" Target="../media/image71.gif"/><Relationship Id="rId5" Type="http://schemas.openxmlformats.org/officeDocument/2006/relationships/image" Target="../media/image56.gif"/><Relationship Id="rId6" Type="http://schemas.openxmlformats.org/officeDocument/2006/relationships/image" Target="../media/image5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Relationship Id="rId8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gif"/><Relationship Id="rId10" Type="http://schemas.openxmlformats.org/officeDocument/2006/relationships/image" Target="../media/image75.gif"/><Relationship Id="rId12" Type="http://schemas.openxmlformats.org/officeDocument/2006/relationships/image" Target="../media/image81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gif"/><Relationship Id="rId4" Type="http://schemas.openxmlformats.org/officeDocument/2006/relationships/image" Target="../media/image80.gif"/><Relationship Id="rId9" Type="http://schemas.openxmlformats.org/officeDocument/2006/relationships/image" Target="../media/image79.gif"/><Relationship Id="rId5" Type="http://schemas.openxmlformats.org/officeDocument/2006/relationships/image" Target="../media/image78.gif"/><Relationship Id="rId6" Type="http://schemas.openxmlformats.org/officeDocument/2006/relationships/image" Target="../media/image72.gif"/><Relationship Id="rId7" Type="http://schemas.openxmlformats.org/officeDocument/2006/relationships/image" Target="../media/image73.gif"/><Relationship Id="rId8" Type="http://schemas.openxmlformats.org/officeDocument/2006/relationships/image" Target="../media/image7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hyperlink" Target="https://github.com/NVlabs/stylega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hyperlink" Target="https://arxiv.org/abs/2102.06108" TargetMode="Externa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jpg"/><Relationship Id="rId10" Type="http://schemas.openxmlformats.org/officeDocument/2006/relationships/image" Target="../media/image18.jpg"/><Relationship Id="rId13" Type="http://schemas.openxmlformats.org/officeDocument/2006/relationships/image" Target="../media/image25.jpg"/><Relationship Id="rId1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21.jpg"/><Relationship Id="rId15" Type="http://schemas.openxmlformats.org/officeDocument/2006/relationships/image" Target="../media/image23.jpg"/><Relationship Id="rId14" Type="http://schemas.openxmlformats.org/officeDocument/2006/relationships/image" Target="../media/image26.jpg"/><Relationship Id="rId17" Type="http://schemas.openxmlformats.org/officeDocument/2006/relationships/hyperlink" Target="https://www.tensorflow.org/datasets/catalog/resisc45" TargetMode="External"/><Relationship Id="rId16" Type="http://schemas.openxmlformats.org/officeDocument/2006/relationships/image" Target="../media/image24.jpg"/><Relationship Id="rId5" Type="http://schemas.openxmlformats.org/officeDocument/2006/relationships/image" Target="../media/image9.jpg"/><Relationship Id="rId6" Type="http://schemas.openxmlformats.org/officeDocument/2006/relationships/image" Target="../media/image15.jpg"/><Relationship Id="rId7" Type="http://schemas.openxmlformats.org/officeDocument/2006/relationships/image" Target="../media/image17.jpg"/><Relationship Id="rId8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Unsupervised Discovery of Semantic Concepts in Satellite Imagery with Style-based Wavelet-driven Generative Models</a:t>
            </a:r>
            <a:r>
              <a:rPr lang="en" sz="2400"/>
              <a:t> </a:t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463625"/>
            <a:ext cx="85206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31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310"/>
              <a:t>Nikos Kostagiolas</a:t>
            </a:r>
            <a:r>
              <a:rPr baseline="30000" lang="en" sz="1310"/>
              <a:t>1</a:t>
            </a:r>
            <a:r>
              <a:rPr lang="en" sz="1310"/>
              <a:t>, Mihalis A. Nicolaou</a:t>
            </a:r>
            <a:r>
              <a:rPr baseline="30000" lang="en" sz="1310"/>
              <a:t>1</a:t>
            </a:r>
            <a:r>
              <a:rPr lang="en" sz="1310"/>
              <a:t>, Yannis Panagakis</a:t>
            </a:r>
            <a:r>
              <a:rPr baseline="30000" lang="en" sz="1310"/>
              <a:t>2</a:t>
            </a:r>
            <a:endParaRPr baseline="30000" sz="131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baseline="30000" sz="131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aseline="30000" lang="en" sz="1310"/>
              <a:t>1 </a:t>
            </a:r>
            <a:r>
              <a:rPr lang="en" sz="1310"/>
              <a:t>The Cyprus Institute</a:t>
            </a:r>
            <a:endParaRPr sz="131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aseline="30000" lang="en" sz="1310"/>
              <a:t>2</a:t>
            </a:r>
            <a:r>
              <a:rPr baseline="30000" lang="en" sz="1310"/>
              <a:t> </a:t>
            </a:r>
            <a:r>
              <a:rPr lang="en" sz="1310"/>
              <a:t>National and Kapodistrian University of Athens</a:t>
            </a:r>
            <a:endParaRPr sz="131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20" u="sng">
                <a:solidFill>
                  <a:schemeClr val="hlink"/>
                </a:solidFill>
                <a:hlinkClick r:id="rId3"/>
              </a:rPr>
              <a:t>Link to Github</a:t>
            </a:r>
            <a:endParaRPr sz="92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92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20">
                <a:solidFill>
                  <a:schemeClr val="lt1"/>
                </a:solidFill>
              </a:rPr>
              <a:t>Nikos Kostagiolas, Mihalis A. Nicolaou, Yannis Panagakis</a:t>
            </a:r>
            <a:endParaRPr sz="920"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13" y="2571750"/>
            <a:ext cx="6263974" cy="19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441" y="4652975"/>
            <a:ext cx="1434425" cy="4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7868" y="4650300"/>
            <a:ext cx="1434425" cy="49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2300" y="4559400"/>
            <a:ext cx="1308262" cy="5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Realistic + Diverse SI Generation: Results</a:t>
            </a:r>
            <a:endParaRPr sz="2500"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76" y="1017725"/>
            <a:ext cx="4018826" cy="40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Realistic + Diverse SI Generation: Results</a:t>
            </a:r>
            <a:endParaRPr sz="2500"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76" y="1017725"/>
            <a:ext cx="4018826" cy="4018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3"/>
          <p:cNvCxnSpPr/>
          <p:nvPr/>
        </p:nvCxnSpPr>
        <p:spPr>
          <a:xfrm flipH="1" rot="10800000">
            <a:off x="4866650" y="1507925"/>
            <a:ext cx="2338500" cy="77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675" y="1017725"/>
            <a:ext cx="10572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Realistic + Diverse SI Generation: Results</a:t>
            </a:r>
            <a:endParaRPr sz="2500"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76" y="1017725"/>
            <a:ext cx="4018826" cy="4018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4"/>
          <p:cNvCxnSpPr/>
          <p:nvPr/>
        </p:nvCxnSpPr>
        <p:spPr>
          <a:xfrm flipH="1" rot="10800000">
            <a:off x="4866650" y="1507925"/>
            <a:ext cx="2338500" cy="77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675" y="1017725"/>
            <a:ext cx="10572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125" y="1017725"/>
            <a:ext cx="1019175" cy="10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4"/>
          <p:cNvCxnSpPr/>
          <p:nvPr/>
        </p:nvCxnSpPr>
        <p:spPr>
          <a:xfrm rot="10800000">
            <a:off x="2003625" y="1799425"/>
            <a:ext cx="1777500" cy="53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Realistic + Diverse SI Generation: Results</a:t>
            </a:r>
            <a:endParaRPr sz="2500"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76" y="1017725"/>
            <a:ext cx="4018826" cy="4018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5"/>
          <p:cNvCxnSpPr/>
          <p:nvPr/>
        </p:nvCxnSpPr>
        <p:spPr>
          <a:xfrm flipH="1" rot="10800000">
            <a:off x="4866650" y="1507925"/>
            <a:ext cx="2338500" cy="77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675" y="1017725"/>
            <a:ext cx="10572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125" y="1017725"/>
            <a:ext cx="1019175" cy="10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5"/>
          <p:cNvCxnSpPr/>
          <p:nvPr/>
        </p:nvCxnSpPr>
        <p:spPr>
          <a:xfrm rot="10800000">
            <a:off x="2003625" y="1799425"/>
            <a:ext cx="1777500" cy="53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0202" y="3474550"/>
            <a:ext cx="1038225" cy="103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5"/>
          <p:cNvCxnSpPr>
            <a:endCxn id="188" idx="1"/>
          </p:cNvCxnSpPr>
          <p:nvPr/>
        </p:nvCxnSpPr>
        <p:spPr>
          <a:xfrm>
            <a:off x="5821002" y="3744663"/>
            <a:ext cx="1189200" cy="24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Realistic + Diverse SI Generation: Results</a:t>
            </a:r>
            <a:endParaRPr sz="2500"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76" y="1017725"/>
            <a:ext cx="4018826" cy="4018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6"/>
          <p:cNvCxnSpPr/>
          <p:nvPr/>
        </p:nvCxnSpPr>
        <p:spPr>
          <a:xfrm flipH="1" rot="10800000">
            <a:off x="4866650" y="1507925"/>
            <a:ext cx="2338500" cy="77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675" y="1017725"/>
            <a:ext cx="10572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125" y="1017725"/>
            <a:ext cx="1019175" cy="10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6"/>
          <p:cNvCxnSpPr/>
          <p:nvPr/>
        </p:nvCxnSpPr>
        <p:spPr>
          <a:xfrm rot="10800000">
            <a:off x="2003625" y="1799425"/>
            <a:ext cx="1777500" cy="53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0202" y="3474550"/>
            <a:ext cx="1038225" cy="103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6"/>
          <p:cNvCxnSpPr/>
          <p:nvPr/>
        </p:nvCxnSpPr>
        <p:spPr>
          <a:xfrm rot="10800000">
            <a:off x="7423700" y="2979775"/>
            <a:ext cx="14700" cy="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6"/>
          <p:cNvCxnSpPr>
            <a:endCxn id="200" idx="1"/>
          </p:cNvCxnSpPr>
          <p:nvPr/>
        </p:nvCxnSpPr>
        <p:spPr>
          <a:xfrm>
            <a:off x="5821002" y="3744663"/>
            <a:ext cx="1189200" cy="24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3" name="Google Shape;20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5075" y="3714975"/>
            <a:ext cx="1057275" cy="103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6"/>
          <p:cNvCxnSpPr/>
          <p:nvPr/>
        </p:nvCxnSpPr>
        <p:spPr>
          <a:xfrm rot="10800000">
            <a:off x="2025475" y="4291000"/>
            <a:ext cx="1238400" cy="55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Goal #2: Controllable synthesis of satellite imagery</a:t>
            </a:r>
            <a:endParaRPr sz="2720"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Question: Can we use our pre-trained SI synthesis model to address annotation scarcity and diversity issues?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(facial models): w</a:t>
            </a:r>
            <a:r>
              <a:rPr lang="en"/>
              <a:t>ell-trained + linear transformations→ </a:t>
            </a:r>
            <a:r>
              <a:rPr lang="en">
                <a:solidFill>
                  <a:srgbClr val="FF0000"/>
                </a:solidFill>
              </a:rPr>
              <a:t>precise control</a:t>
            </a:r>
            <a:r>
              <a:rPr lang="en"/>
              <a:t> of attributes.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00" y="2571750"/>
            <a:ext cx="5162595" cy="23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3193499" y="4866600"/>
            <a:ext cx="275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</a:t>
            </a:r>
            <a:r>
              <a:rPr lang="en" sz="6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Interpreting the latent space of gans for semantic face editing</a:t>
            </a:r>
            <a:r>
              <a:rPr lang="en" sz="600">
                <a:solidFill>
                  <a:srgbClr val="595959"/>
                </a:solidFill>
              </a:rPr>
              <a:t> </a:t>
            </a:r>
            <a:r>
              <a:rPr lang="en" sz="600"/>
              <a:t>[4]</a:t>
            </a:r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20"/>
              <a:t>Goal #2: Controllable synthesis of satellite imagery</a:t>
            </a:r>
            <a:endParaRPr sz="2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baseline="30000" lang="en"/>
              <a:t>*</a:t>
            </a:r>
            <a:r>
              <a:rPr lang="en"/>
              <a:t>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Apply </a:t>
            </a:r>
            <a:r>
              <a:rPr lang="en">
                <a:solidFill>
                  <a:srgbClr val="FF0000"/>
                </a:solidFill>
              </a:rPr>
              <a:t>Principal Component Analysis</a:t>
            </a:r>
            <a:r>
              <a:rPr lang="en"/>
              <a:t> (PCA) on the weight matrix </a:t>
            </a:r>
            <a:r>
              <a:rPr b="1" lang="en"/>
              <a:t>A</a:t>
            </a:r>
            <a:r>
              <a:rPr lang="en"/>
              <a:t> of a projection layer of the generative model → discover directions that lead to large variation in the output.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Directions correspond to </a:t>
            </a:r>
            <a:r>
              <a:rPr lang="en">
                <a:solidFill>
                  <a:srgbClr val="FF0000"/>
                </a:solidFill>
              </a:rPr>
              <a:t>top-</a:t>
            </a:r>
            <a:r>
              <a:rPr i="1" lang="en">
                <a:solidFill>
                  <a:srgbClr val="FF0000"/>
                </a:solidFill>
              </a:rPr>
              <a:t>k</a:t>
            </a:r>
            <a:r>
              <a:rPr lang="en">
                <a:solidFill>
                  <a:srgbClr val="FF0000"/>
                </a:solidFill>
              </a:rPr>
              <a:t> eigenvectors</a:t>
            </a:r>
            <a:r>
              <a:rPr lang="en"/>
              <a:t>       of the covariance matrix of weights,             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Perform an edit by manipulating latent code </a:t>
            </a:r>
            <a:r>
              <a:rPr b="1" lang="en"/>
              <a:t>z</a:t>
            </a:r>
            <a:r>
              <a:rPr lang="en"/>
              <a:t> towards      by                           , where     is the edit magnitude → Pass through G for edited image.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Idea: Find meaningful directions that, via </a:t>
            </a:r>
            <a:r>
              <a:rPr lang="en">
                <a:solidFill>
                  <a:srgbClr val="FF0000"/>
                </a:solidFill>
              </a:rPr>
              <a:t>context-based alterations</a:t>
            </a:r>
            <a:r>
              <a:rPr lang="en"/>
              <a:t> of the original image, will efficiently provide with quality data.</a:t>
            </a:r>
            <a:endParaRPr/>
          </a:p>
        </p:txBody>
      </p:sp>
      <p:pic>
        <p:nvPicPr>
          <p:cNvPr id="219" name="Google Shape;219;p28" title="[89,89,89,&quot;https://www.codecogs.com/eqnedit.php?latex=u_%7Bi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275" y="3353747"/>
            <a:ext cx="236525" cy="1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 title="[89,89,89,&quot;https://www.codecogs.com/eqnedit.php?latex=A%5E%7B%5Cintercal%7DA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575" y="2926201"/>
            <a:ext cx="711200" cy="28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 title="[89,89,89,&quot;https://www.codecogs.com/eqnedit.php?latex=u_%7Bi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700" y="2699635"/>
            <a:ext cx="236525" cy="19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 title="[89,89,89,&quot;https://www.codecogs.com/eqnedit.php?latex=z'%20%3D%20z%20%2B%20%5Calpha%20u_%7Bi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200" y="3244213"/>
            <a:ext cx="1624325" cy="2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 title="[89,89,89,&quot;https://www.codecogs.com/eqnedit.php?latex=%5Calpha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1750" y="3670650"/>
            <a:ext cx="163825" cy="1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/>
        </p:nvSpPr>
        <p:spPr>
          <a:xfrm>
            <a:off x="2904145" y="4761925"/>
            <a:ext cx="333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*</a:t>
            </a:r>
            <a:r>
              <a:rPr lang="en" sz="600"/>
              <a:t>: More info regarding approach: </a:t>
            </a:r>
            <a:r>
              <a:rPr lang="en" sz="600" u="sng">
                <a:solidFill>
                  <a:schemeClr val="hlink"/>
                </a:solidFill>
                <a:hlinkClick r:id="rId7"/>
              </a:rPr>
              <a:t>Closed-Form Factorization of Latent Semantics in GANs</a:t>
            </a:r>
            <a:r>
              <a:rPr lang="en" sz="600"/>
              <a:t>[5]</a:t>
            </a:r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/>
        </p:nvSpPr>
        <p:spPr>
          <a:xfrm>
            <a:off x="311700" y="437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Goal #2: Identifying meaningful directions - Urbanization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075" y="1330949"/>
            <a:ext cx="1671225" cy="16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086" y="3180900"/>
            <a:ext cx="1706350" cy="17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173" y="1330925"/>
            <a:ext cx="1671225" cy="16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7613" y="3180900"/>
            <a:ext cx="1706350" cy="17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4186" y="3180900"/>
            <a:ext cx="1706350" cy="17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150" y="1313362"/>
            <a:ext cx="1706350" cy="17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236650" y="1801950"/>
            <a:ext cx="27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Post-edit: Urbanization growth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0" y="3580725"/>
            <a:ext cx="31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Post-edit: Urbanization diminishment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/>
        </p:nvSpPr>
        <p:spPr>
          <a:xfrm>
            <a:off x="311700" y="445025"/>
            <a:ext cx="85206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Goal #2: Identifying meaningful directions - Structure addition/removal based on axis of orientation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500" y="1298900"/>
            <a:ext cx="1486644" cy="15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674" y="1298894"/>
            <a:ext cx="1486650" cy="150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357175" y="1298888"/>
            <a:ext cx="143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towards direction: horizontal structure (i.e. road) removal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4271550" y="2663575"/>
            <a:ext cx="6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vs.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5217450" y="1298900"/>
            <a:ext cx="143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away from direction: horizontal structure (i.e. road) definition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500" y="3156175"/>
            <a:ext cx="1486650" cy="14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675" y="3156175"/>
            <a:ext cx="1486650" cy="14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357175" y="3380725"/>
            <a:ext cx="160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towards direction: vertical structure (i.e. stadium) definition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5217450" y="3380725"/>
            <a:ext cx="143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away from direction: vertical structure (i.e. road) removal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Goal #2: Identifying meaningful directions - Primary/secondary structure definition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357175" y="1298888"/>
            <a:ext cx="14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towards direction: main structure (i.e. road) definition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4271550" y="2663575"/>
            <a:ext cx="6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vs.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5217450" y="1298900"/>
            <a:ext cx="143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away from direction: secondary structure (i.e. chaparral) definition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357175" y="3380725"/>
            <a:ext cx="160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towards direction: main structure (i.e. water) definition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5217450" y="3380725"/>
            <a:ext cx="143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away from direction: secondary structure (i.e. ice) definition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163" y="1267675"/>
            <a:ext cx="1607700" cy="16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175" y="1267675"/>
            <a:ext cx="1607700" cy="16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175" y="3176712"/>
            <a:ext cx="1607675" cy="16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200" y="3207950"/>
            <a:ext cx="1607650" cy="16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20"/>
              <a:t>Geospatial AI: Motivation</a:t>
            </a:r>
            <a:endParaRPr sz="2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/>
              <a:t>Remote Sensing</a:t>
            </a:r>
            <a:r>
              <a:rPr lang="en"/>
              <a:t>: </a:t>
            </a:r>
            <a:r>
              <a:rPr lang="en">
                <a:highlight>
                  <a:srgbClr val="FFFFFF"/>
                </a:highlight>
              </a:rPr>
              <a:t>acquisition of information about an object or phenomenon without making physical contact with the object, usually via satellites.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Rapid progress: methods + data.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Impactful applications: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/>
              <a:t>Remote Sensing</a:t>
            </a:r>
            <a:r>
              <a:rPr lang="en"/>
              <a:t>: </a:t>
            </a:r>
            <a:r>
              <a:rPr lang="en">
                <a:highlight>
                  <a:srgbClr val="FFFFFF"/>
                </a:highlight>
              </a:rPr>
              <a:t>acquisition of information about an object or phenomenon without making physical contact with the object, usually via satellites.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Rapid progress: methods + data.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Impactful applications: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Natural candidate for ML!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571749"/>
            <a:ext cx="2234775" cy="12868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905765" y="3858576"/>
            <a:ext cx="14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monitoring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125" y="2599613"/>
            <a:ext cx="2168271" cy="12868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138023" y="3901297"/>
            <a:ext cx="145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land-use mapping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925" y="2616682"/>
            <a:ext cx="1450500" cy="125271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060225" y="3901300"/>
            <a:ext cx="195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assessment 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4125" y="2682278"/>
            <a:ext cx="1953901" cy="106577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7014125" y="3901300"/>
            <a:ext cx="195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mitigation and adaptation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>
                <a:solidFill>
                  <a:schemeClr val="dk1"/>
                </a:solidFill>
              </a:rPr>
              <a:t>Goal #2: Identifying meaningful directions - Road structure addition/removal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357175" y="1298888"/>
            <a:ext cx="14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towards direction: road structure gets defined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4271550" y="2663575"/>
            <a:ext cx="6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vs.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5217450" y="1298900"/>
            <a:ext cx="14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away from direction: road structure is removed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357175" y="3380725"/>
            <a:ext cx="160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towards direction: road introduction to otherwise barren wetland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5217450" y="3380725"/>
            <a:ext cx="143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away from direction: no roads added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550" y="3235450"/>
            <a:ext cx="1781975" cy="17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875" y="1235600"/>
            <a:ext cx="1781975" cy="17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550" y="1235600"/>
            <a:ext cx="1781975" cy="17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4875" y="3310225"/>
            <a:ext cx="1781975" cy="17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>
                <a:solidFill>
                  <a:schemeClr val="dk1"/>
                </a:solidFill>
              </a:rPr>
              <a:t>Goal #2: Identifying meaningful directions - Flora definition/pruning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357175" y="1298888"/>
            <a:ext cx="14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towards direction: flora diminished (road remains)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4271550" y="2663575"/>
            <a:ext cx="60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vs.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5217450" y="1298900"/>
            <a:ext cx="14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away from direction: flora enhanced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(road remains)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357175" y="3380725"/>
            <a:ext cx="160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towards direction: water land mass (no flora)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5217450" y="3380725"/>
            <a:ext cx="14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away from direction: water land mass (flora)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275" y="1227475"/>
            <a:ext cx="1436100" cy="14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471" y="1298900"/>
            <a:ext cx="1436100" cy="14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9275" y="3293736"/>
            <a:ext cx="1436100" cy="143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4475" y="3293725"/>
            <a:ext cx="1436100" cy="14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Goal #3: Suitability of generations for downstream tasks</a:t>
            </a:r>
            <a:endParaRPr sz="2620"/>
          </a:p>
        </p:txBody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Train a remote scene classifier</a:t>
            </a:r>
            <a:r>
              <a:rPr lang="en"/>
              <a:t> (ResNet-50) on three distinct, artificially </a:t>
            </a:r>
            <a:r>
              <a:rPr lang="en"/>
              <a:t>imbalanced</a:t>
            </a:r>
            <a:r>
              <a:rPr lang="en"/>
              <a:t> datasets (RESISC-45, AID, UC-Merced).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Employ our</a:t>
            </a:r>
            <a:r>
              <a:rPr lang="en"/>
              <a:t> SWAGAN model, trained solely on RESISC-45 for </a:t>
            </a:r>
            <a:r>
              <a:rPr lang="en">
                <a:solidFill>
                  <a:srgbClr val="FF0000"/>
                </a:solidFill>
              </a:rPr>
              <a:t>data </a:t>
            </a:r>
            <a:r>
              <a:rPr lang="en">
                <a:solidFill>
                  <a:srgbClr val="FF0000"/>
                </a:solidFill>
              </a:rPr>
              <a:t>augmentation</a:t>
            </a:r>
            <a:r>
              <a:rPr lang="en"/>
              <a:t> to re-introduce balance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Compare</a:t>
            </a:r>
            <a:r>
              <a:rPr lang="en"/>
              <a:t> the resulting performance </a:t>
            </a:r>
            <a:r>
              <a:rPr lang="en" sz="1700"/>
              <a:t>against a </a:t>
            </a:r>
            <a:r>
              <a:rPr lang="en" sz="1700">
                <a:solidFill>
                  <a:srgbClr val="FF0000"/>
                </a:solidFill>
              </a:rPr>
              <a:t>baseline data augmentation </a:t>
            </a:r>
            <a:r>
              <a:rPr lang="en" sz="1700"/>
              <a:t>approach, relying on a set of </a:t>
            </a:r>
            <a:r>
              <a:rPr lang="en" sz="1700">
                <a:solidFill>
                  <a:srgbClr val="FF0000"/>
                </a:solidFill>
              </a:rPr>
              <a:t>affine transformations</a:t>
            </a:r>
            <a:r>
              <a:rPr lang="en" sz="1700"/>
              <a:t> such as rotations and translations.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Motivation: geometrical variation (baseline) vs. concept-based variation (ours)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Goal #3: Example synthetic images for data augmentation</a:t>
            </a:r>
            <a:endParaRPr sz="2520"/>
          </a:p>
        </p:txBody>
      </p:sp>
      <p:sp>
        <p:nvSpPr>
          <p:cNvPr id="305" name="Google Shape;305;p35"/>
          <p:cNvSpPr txBox="1"/>
          <p:nvPr/>
        </p:nvSpPr>
        <p:spPr>
          <a:xfrm>
            <a:off x="311700" y="1159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Uncurated</a:t>
            </a:r>
            <a:r>
              <a:rPr lang="en" sz="1800">
                <a:solidFill>
                  <a:schemeClr val="dk2"/>
                </a:solidFill>
              </a:rPr>
              <a:t> synthetic examples employed for data augmentation with their corresponding annotations</a:t>
            </a:r>
            <a:r>
              <a:rPr lang="en" sz="1800">
                <a:solidFill>
                  <a:schemeClr val="dk2"/>
                </a:solidFill>
              </a:rPr>
              <a:t>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Desert"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60"/>
            <a:ext cx="998577" cy="10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063" y="2571775"/>
            <a:ext cx="998575" cy="100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7950" y="2571775"/>
            <a:ext cx="998575" cy="100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200" y="2571775"/>
            <a:ext cx="998575" cy="100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9825" y="2571775"/>
            <a:ext cx="998575" cy="100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2325" y="2571773"/>
            <a:ext cx="998575" cy="100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20450" y="2576113"/>
            <a:ext cx="998575" cy="9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/>
        </p:nvSpPr>
        <p:spPr>
          <a:xfrm>
            <a:off x="431175" y="3579013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desert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1479767" y="3574688"/>
            <a:ext cx="9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medium</a:t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residential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2767475" y="3579013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lake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3935550" y="3579013"/>
            <a:ext cx="8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freeway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5044650" y="3579013"/>
            <a:ext cx="8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meadow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6208826" y="3579013"/>
            <a:ext cx="8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wetland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7439900" y="3579013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forest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Goal #3: Results</a:t>
            </a:r>
            <a:endParaRPr sz="2720"/>
          </a:p>
        </p:txBody>
      </p:sp>
      <p:pic>
        <p:nvPicPr>
          <p:cNvPr id="325" name="Google Shape;325;p36"/>
          <p:cNvPicPr preferRelativeResize="0"/>
          <p:nvPr/>
        </p:nvPicPr>
        <p:blipFill rotWithShape="1">
          <a:blip r:embed="rId3">
            <a:alphaModFix/>
          </a:blip>
          <a:srcRect b="50104" l="0" r="0" t="0"/>
          <a:stretch/>
        </p:blipFill>
        <p:spPr>
          <a:xfrm>
            <a:off x="236675" y="1457300"/>
            <a:ext cx="8670650" cy="18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Goal #3: Results - Comparing variability introduction</a:t>
            </a:r>
            <a:endParaRPr sz="2720"/>
          </a:p>
        </p:txBody>
      </p:sp>
      <p:pic>
        <p:nvPicPr>
          <p:cNvPr id="331" name="Google Shape;331;p37"/>
          <p:cNvPicPr preferRelativeResize="0"/>
          <p:nvPr/>
        </p:nvPicPr>
        <p:blipFill rotWithShape="1">
          <a:blip r:embed="rId3">
            <a:alphaModFix/>
          </a:blip>
          <a:srcRect b="50104" l="0" r="0" t="0"/>
          <a:stretch/>
        </p:blipFill>
        <p:spPr>
          <a:xfrm>
            <a:off x="236675" y="1457300"/>
            <a:ext cx="8670650" cy="18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/>
          <p:nvPr/>
        </p:nvSpPr>
        <p:spPr>
          <a:xfrm>
            <a:off x="3548425" y="2153325"/>
            <a:ext cx="3123900" cy="104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37"/>
          <p:cNvCxnSpPr/>
          <p:nvPr/>
        </p:nvCxnSpPr>
        <p:spPr>
          <a:xfrm flipH="1">
            <a:off x="2638575" y="3199650"/>
            <a:ext cx="970500" cy="66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7"/>
          <p:cNvSpPr txBox="1"/>
          <p:nvPr/>
        </p:nvSpPr>
        <p:spPr>
          <a:xfrm>
            <a:off x="311700" y="3988175"/>
            <a:ext cx="73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concept-based (ours) &gt; geometry-based (baseline) variability</a:t>
            </a: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227475" y="4003350"/>
            <a:ext cx="5064900" cy="38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Goal #3: Results - Generalization</a:t>
            </a:r>
            <a:endParaRPr sz="2720"/>
          </a:p>
        </p:txBody>
      </p:sp>
      <p:pic>
        <p:nvPicPr>
          <p:cNvPr id="341" name="Google Shape;341;p38"/>
          <p:cNvPicPr preferRelativeResize="0"/>
          <p:nvPr/>
        </p:nvPicPr>
        <p:blipFill rotWithShape="1">
          <a:blip r:embed="rId3">
            <a:alphaModFix/>
          </a:blip>
          <a:srcRect b="50104" l="0" r="0" t="0"/>
          <a:stretch/>
        </p:blipFill>
        <p:spPr>
          <a:xfrm>
            <a:off x="236675" y="1457300"/>
            <a:ext cx="8670650" cy="18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/>
          <p:nvPr/>
        </p:nvSpPr>
        <p:spPr>
          <a:xfrm>
            <a:off x="697550" y="2835700"/>
            <a:ext cx="7688400" cy="36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 txBox="1"/>
          <p:nvPr/>
        </p:nvSpPr>
        <p:spPr>
          <a:xfrm>
            <a:off x="788525" y="3789975"/>
            <a:ext cx="73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capabilities evident, even on unseen datasets (AID, UC-Merced)</a:t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788525" y="3789975"/>
            <a:ext cx="6505500" cy="363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" name="Google Shape;345;p38"/>
          <p:cNvCxnSpPr>
            <a:stCxn id="342" idx="2"/>
            <a:endCxn id="344" idx="0"/>
          </p:cNvCxnSpPr>
          <p:nvPr/>
        </p:nvCxnSpPr>
        <p:spPr>
          <a:xfrm flipH="1">
            <a:off x="4041350" y="3199600"/>
            <a:ext cx="500400" cy="59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Goal #3: Results - Synergy</a:t>
            </a:r>
            <a:endParaRPr sz="2720"/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3">
            <a:alphaModFix/>
          </a:blip>
          <a:srcRect b="50104" l="0" r="0" t="0"/>
          <a:stretch/>
        </p:blipFill>
        <p:spPr>
          <a:xfrm>
            <a:off x="236675" y="1457300"/>
            <a:ext cx="8670650" cy="18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6687400" y="2168475"/>
            <a:ext cx="621600" cy="104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 txBox="1"/>
          <p:nvPr/>
        </p:nvSpPr>
        <p:spPr>
          <a:xfrm>
            <a:off x="3266125" y="3789975"/>
            <a:ext cx="564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performance when both concept-based and baseline, affine-transformation based augmentation are employed</a:t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3260300" y="3836525"/>
            <a:ext cx="5186100" cy="57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39"/>
          <p:cNvCxnSpPr>
            <a:stCxn id="355" idx="0"/>
            <a:endCxn id="353" idx="2"/>
          </p:cNvCxnSpPr>
          <p:nvPr/>
        </p:nvCxnSpPr>
        <p:spPr>
          <a:xfrm flipH="1" rot="10800000">
            <a:off x="5853350" y="3214925"/>
            <a:ext cx="1144800" cy="62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Summary - Key takeaways</a:t>
            </a:r>
            <a:endParaRPr sz="2720"/>
          </a:p>
        </p:txBody>
      </p:sp>
      <p:sp>
        <p:nvSpPr>
          <p:cNvPr id="362" name="Google Shape;36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First</a:t>
            </a:r>
            <a:r>
              <a:rPr lang="en" sz="2100"/>
              <a:t> pre-trained style-based GAN for satellite image generation.</a:t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Summary - Key takeaways</a:t>
            </a:r>
            <a:endParaRPr sz="2720"/>
          </a:p>
        </p:txBody>
      </p:sp>
      <p:sp>
        <p:nvSpPr>
          <p:cNvPr id="368" name="Google Shape;36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First</a:t>
            </a:r>
            <a:r>
              <a:rPr lang="en" sz="2100"/>
              <a:t> pre-trained style-based GAN for satellite image generation.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Wavelet-driven GANs → </a:t>
            </a:r>
            <a:r>
              <a:rPr lang="en" sz="2100">
                <a:solidFill>
                  <a:srgbClr val="FF0000"/>
                </a:solidFill>
              </a:rPr>
              <a:t>Well-capture</a:t>
            </a:r>
            <a:r>
              <a:rPr lang="en" sz="2100"/>
              <a:t> SI intricacies.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AI for Satellite Imagery</a:t>
            </a:r>
            <a:endParaRPr sz="272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of SI (satellite imagery) data: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Great </a:t>
            </a:r>
            <a:r>
              <a:rPr lang="en">
                <a:solidFill>
                  <a:srgbClr val="FF0000"/>
                </a:solidFill>
              </a:rPr>
              <a:t>spatial</a:t>
            </a:r>
            <a:r>
              <a:rPr lang="en"/>
              <a:t> and </a:t>
            </a:r>
            <a:r>
              <a:rPr lang="en">
                <a:solidFill>
                  <a:srgbClr val="FF0000"/>
                </a:solidFill>
              </a:rPr>
              <a:t>spectral variability</a:t>
            </a:r>
            <a:r>
              <a:rPr lang="en"/>
              <a:t> (ground distance, structures scale, spectral signatures)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Wide presence of </a:t>
            </a:r>
            <a:r>
              <a:rPr lang="en">
                <a:solidFill>
                  <a:srgbClr val="FF0000"/>
                </a:solidFill>
              </a:rPr>
              <a:t>fine</a:t>
            </a:r>
            <a:r>
              <a:rPr lang="en"/>
              <a:t>, </a:t>
            </a:r>
            <a:r>
              <a:rPr lang="en">
                <a:solidFill>
                  <a:srgbClr val="FF0000"/>
                </a:solidFill>
              </a:rPr>
              <a:t>high-frequency</a:t>
            </a:r>
            <a:r>
              <a:rPr lang="en"/>
              <a:t>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Tedious annotations → label </a:t>
            </a:r>
            <a:r>
              <a:rPr lang="en">
                <a:solidFill>
                  <a:srgbClr val="FF0000"/>
                </a:solidFill>
              </a:rPr>
              <a:t>scarcity</a:t>
            </a:r>
            <a:r>
              <a:rPr lang="en"/>
              <a:t>, data delusion (not enough variability in datasets)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However</a:t>
            </a:r>
            <a:r>
              <a:rPr lang="en"/>
              <a:t>, t</a:t>
            </a:r>
            <a:r>
              <a:rPr lang="en"/>
              <a:t>ypical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Computer Vision datasets: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Well-aligned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Annotated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variability </a:t>
            </a:r>
            <a:r>
              <a:rPr lang="en"/>
              <a:t>                                                 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775" y="3216750"/>
            <a:ext cx="1527200" cy="15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825" y="3221033"/>
            <a:ext cx="1527200" cy="152325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6963350" y="4021275"/>
            <a:ext cx="303000" cy="26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7340325" y="3644300"/>
            <a:ext cx="18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of models tailored for typical CV tasks not straightforward!!!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6728" y="2995174"/>
            <a:ext cx="741150" cy="6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4837525" y="3954225"/>
            <a:ext cx="5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Summary - Key takeaways</a:t>
            </a:r>
            <a:endParaRPr sz="2720"/>
          </a:p>
        </p:txBody>
      </p:sp>
      <p:sp>
        <p:nvSpPr>
          <p:cNvPr id="374" name="Google Shape;37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First</a:t>
            </a:r>
            <a:r>
              <a:rPr lang="en" sz="2100"/>
              <a:t> pre-trained style-based GAN for satellite image generation.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Wavelet-driven GANs → </a:t>
            </a:r>
            <a:r>
              <a:rPr lang="en" sz="2100">
                <a:solidFill>
                  <a:srgbClr val="FF0000"/>
                </a:solidFill>
              </a:rPr>
              <a:t>Well-capture</a:t>
            </a:r>
            <a:r>
              <a:rPr lang="en" sz="2100"/>
              <a:t> SI intricacies.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Latent space exploration → Semantic concept </a:t>
            </a:r>
            <a:r>
              <a:rPr lang="en" sz="2100">
                <a:solidFill>
                  <a:srgbClr val="FF0000"/>
                </a:solidFill>
              </a:rPr>
              <a:t>control</a:t>
            </a:r>
            <a:r>
              <a:rPr lang="en" sz="2100"/>
              <a:t> (</a:t>
            </a:r>
            <a:r>
              <a:rPr i="1" lang="en" sz="2100"/>
              <a:t>urbanization, vegetation growth, wetland density, etc.</a:t>
            </a:r>
            <a:r>
              <a:rPr lang="en" sz="2100"/>
              <a:t>).</a:t>
            </a:r>
            <a:endParaRPr sz="2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Summary - Key takeaways</a:t>
            </a:r>
            <a:endParaRPr sz="2720"/>
          </a:p>
        </p:txBody>
      </p:sp>
      <p:sp>
        <p:nvSpPr>
          <p:cNvPr id="380" name="Google Shape;38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First</a:t>
            </a:r>
            <a:r>
              <a:rPr lang="en" sz="2100"/>
              <a:t> pre-trained style-based GAN for satellite image generation.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Wavelet-driven GANs → </a:t>
            </a:r>
            <a:r>
              <a:rPr lang="en" sz="2100">
                <a:solidFill>
                  <a:srgbClr val="FF0000"/>
                </a:solidFill>
              </a:rPr>
              <a:t>Well-capture</a:t>
            </a:r>
            <a:r>
              <a:rPr lang="en" sz="2100"/>
              <a:t> SI intricacies.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Latent space exploration → Semantic concept </a:t>
            </a:r>
            <a:r>
              <a:rPr lang="en" sz="2100">
                <a:solidFill>
                  <a:srgbClr val="FF0000"/>
                </a:solidFill>
              </a:rPr>
              <a:t>control</a:t>
            </a:r>
            <a:r>
              <a:rPr lang="en" sz="2100"/>
              <a:t> (</a:t>
            </a:r>
            <a:r>
              <a:rPr i="1" lang="en" sz="2100"/>
              <a:t>urbanization, vegetation growth, wetland density, etc.</a:t>
            </a:r>
            <a:r>
              <a:rPr lang="en" sz="2100"/>
              <a:t>).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High-fidelity + diverse synthetic imagery → ad-hoc use for </a:t>
            </a:r>
            <a:r>
              <a:rPr lang="en" sz="2100">
                <a:solidFill>
                  <a:srgbClr val="FF0000"/>
                </a:solidFill>
              </a:rPr>
              <a:t>downstream tasks</a:t>
            </a:r>
            <a:r>
              <a:rPr lang="en" sz="2100"/>
              <a:t> (e.g. data augmentation) + cross-dataset </a:t>
            </a:r>
            <a:r>
              <a:rPr lang="en" sz="2100">
                <a:solidFill>
                  <a:srgbClr val="FF0000"/>
                </a:solidFill>
              </a:rPr>
              <a:t>adaptation</a:t>
            </a:r>
            <a:r>
              <a:rPr lang="en" sz="2100"/>
              <a:t>.</a:t>
            </a:r>
            <a:endParaRPr sz="2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Thank you!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References</a:t>
            </a:r>
            <a:endParaRPr sz="2720"/>
          </a:p>
        </p:txBody>
      </p:sp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Tero Karras, Samuli Laine, Miika Aittala, Janne Hellsten, Jaakko Lehtinen, and Timo Aila. Analyzing and improving the image quality of stylegan. In Proceedings of the IEEE/CVF Conference on Computer Vision and Pattern Recognition, pages 8110–8119, 2020.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[2] Alec Radford, Luke Metz, and Soumith Chintala. Unsupervised representation learning with deep convolutional generative adversarial networks. In ICLR, 2016.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[3] David Bau, Jun-Yan Zhu, Hendrik Strobelt, Bolei Zhou, Joshua B. Tenenbaum, William T. Freeman, and Antonio Torralba. Visualizing and understanding generative adversarial networks. In ICLR, 2019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[4] Yujun Shen, Jinjin Gu, Xiaoou Tang, and Bolei Zhou. Interpreting the latent space of gans for semantic face editing. In IEEE Conf. Comput. Vis. Pattern Recog., 2020.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7" name="Google Shape;39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[5] </a:t>
            </a:r>
            <a:r>
              <a:rPr lang="en"/>
              <a:t>Y. Shen and B. Zhou. Closed-form factorization of latent semantics in gans, 2021.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[6] R. Gal, D. Cohen, A. Bermano, and D. Cohen-Or. Swagan: A style-based wavelet-driven generative model, 2021.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Urbanization direction: more results</a:t>
            </a:r>
            <a:endParaRPr/>
          </a:p>
        </p:txBody>
      </p:sp>
      <p:pic>
        <p:nvPicPr>
          <p:cNvPr id="403" name="Google Shape;4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231250"/>
            <a:ext cx="15898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50" y="3272980"/>
            <a:ext cx="15898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625" y="1231250"/>
            <a:ext cx="15898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925" y="3272975"/>
            <a:ext cx="15898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3700" y="1231250"/>
            <a:ext cx="15898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909" y="3275600"/>
            <a:ext cx="15898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8350" y="1231250"/>
            <a:ext cx="15898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04950" y="3272975"/>
            <a:ext cx="15898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76375" y="3272966"/>
            <a:ext cx="15898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69775" y="1231250"/>
            <a:ext cx="1589800" cy="15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Challenges in AI for Satellite Imagery</a:t>
            </a:r>
            <a:endParaRPr sz="2720"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Typical SI + ML problems (e.g. remote scene classification, building segmentation) tend to </a:t>
            </a:r>
            <a:r>
              <a:rPr lang="en" sz="2000">
                <a:solidFill>
                  <a:srgbClr val="FF0000"/>
                </a:solidFill>
              </a:rPr>
              <a:t>rely</a:t>
            </a:r>
            <a:r>
              <a:rPr lang="en" sz="2000"/>
              <a:t> on quality annotations → </a:t>
            </a:r>
            <a:r>
              <a:rPr lang="en" sz="2000">
                <a:solidFill>
                  <a:srgbClr val="FF0000"/>
                </a:solidFill>
              </a:rPr>
              <a:t>Challenge #3</a:t>
            </a:r>
            <a:endParaRPr sz="20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Possible solutions: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Leverage </a:t>
            </a:r>
            <a:r>
              <a:rPr lang="en" sz="1600">
                <a:solidFill>
                  <a:srgbClr val="FF0000"/>
                </a:solidFill>
              </a:rPr>
              <a:t>pre-trained</a:t>
            </a:r>
            <a:r>
              <a:rPr lang="en" sz="1600"/>
              <a:t> models for </a:t>
            </a:r>
            <a:r>
              <a:rPr lang="en" sz="1600">
                <a:solidFill>
                  <a:srgbClr val="FF0000"/>
                </a:solidFill>
              </a:rPr>
              <a:t>standard vision</a:t>
            </a:r>
            <a:r>
              <a:rPr lang="en" sz="1600"/>
              <a:t> tasks (real-world imagery) → </a:t>
            </a:r>
            <a:r>
              <a:rPr lang="en" sz="1600">
                <a:solidFill>
                  <a:srgbClr val="FF0000"/>
                </a:solidFill>
              </a:rPr>
              <a:t>Challenge #1, 2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</a:t>
            </a:r>
            <a:r>
              <a:rPr lang="en" sz="1600">
                <a:solidFill>
                  <a:srgbClr val="FF0000"/>
                </a:solidFill>
              </a:rPr>
              <a:t>baseline GAN models</a:t>
            </a:r>
            <a:r>
              <a:rPr lang="en" sz="1600"/>
              <a:t> to bridge data acquisition gap by employing them as data augmentation modules → </a:t>
            </a:r>
            <a:r>
              <a:rPr lang="en" sz="1600">
                <a:solidFill>
                  <a:srgbClr val="FF0000"/>
                </a:solidFill>
              </a:rPr>
              <a:t>Challenge #1, 2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00FF00"/>
                </a:solidFill>
              </a:rPr>
              <a:t>Gap we want to fill</a:t>
            </a:r>
            <a:r>
              <a:rPr lang="en" sz="1600"/>
              <a:t>: train a GAN model that can efficiently tackle #1 and #2 while being able to provide alternatives for #3.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Contributions</a:t>
            </a:r>
            <a:endParaRPr sz="2720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First pre-trained style-based GAN for satellite image (SI) generation</a:t>
            </a:r>
            <a:endParaRPr baseline="30000"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style-based architectures → sense of hierarchy, synthetic results of great diversity (</a:t>
            </a:r>
            <a:r>
              <a:rPr lang="en" sz="1700">
                <a:solidFill>
                  <a:srgbClr val="FF0000"/>
                </a:solidFill>
              </a:rPr>
              <a:t>Challenges #1 + 2</a:t>
            </a:r>
            <a:r>
              <a:rPr lang="en" sz="1700"/>
              <a:t>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SWAGAN: style-based architecture, augmented with wavelet-based features → spectral information (</a:t>
            </a:r>
            <a:r>
              <a:rPr lang="en" sz="1700">
                <a:solidFill>
                  <a:srgbClr val="FF0000"/>
                </a:solidFill>
              </a:rPr>
              <a:t>Challenge #1</a:t>
            </a:r>
            <a:r>
              <a:rPr lang="en" sz="1700"/>
              <a:t>)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Meaningful directions discovery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High-level concepts such as </a:t>
            </a:r>
            <a:r>
              <a:rPr i="1" lang="en" sz="1700"/>
              <a:t>urbanization</a:t>
            </a:r>
            <a:r>
              <a:rPr lang="en" sz="1700"/>
              <a:t>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Opens the way for controllable image synthesis (</a:t>
            </a:r>
            <a:r>
              <a:rPr lang="en" sz="1700">
                <a:solidFill>
                  <a:srgbClr val="FF0000"/>
                </a:solidFill>
              </a:rPr>
              <a:t>Challenge #3</a:t>
            </a:r>
            <a:r>
              <a:rPr lang="en" sz="1700"/>
              <a:t>)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Qualitative + quantitative analysis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Demonstrate suitability of synthetic results for use in downstream tasks (e.g. </a:t>
            </a:r>
            <a:r>
              <a:rPr i="1" lang="en" sz="1700"/>
              <a:t>data augmentation</a:t>
            </a:r>
            <a:r>
              <a:rPr lang="en" sz="1700"/>
              <a:t>) even on unseen datasets (</a:t>
            </a:r>
            <a:r>
              <a:rPr lang="en" sz="1700">
                <a:solidFill>
                  <a:srgbClr val="FF0000"/>
                </a:solidFill>
              </a:rPr>
              <a:t>Challenge #3</a:t>
            </a:r>
            <a:r>
              <a:rPr lang="en" sz="1700"/>
              <a:t>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pipeline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25" y="1668888"/>
            <a:ext cx="1343950" cy="13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025" y="1668888"/>
            <a:ext cx="1343950" cy="13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025" y="3482838"/>
            <a:ext cx="1343950" cy="13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00" y="3482850"/>
            <a:ext cx="1343950" cy="134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8"/>
          <p:cNvCxnSpPr/>
          <p:nvPr/>
        </p:nvCxnSpPr>
        <p:spPr>
          <a:xfrm>
            <a:off x="2848600" y="1063675"/>
            <a:ext cx="21900" cy="39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6273500" y="1063675"/>
            <a:ext cx="21900" cy="39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0" name="Google Shape;110;p18"/>
          <p:cNvSpPr/>
          <p:nvPr/>
        </p:nvSpPr>
        <p:spPr>
          <a:xfrm>
            <a:off x="5880050" y="2784450"/>
            <a:ext cx="808800" cy="572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6884725" y="2477050"/>
            <a:ext cx="1595500" cy="1187500"/>
          </a:xfrm>
          <a:prstGeom prst="flowChartDecision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6986775" y="2839950"/>
            <a:ext cx="13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Downstream tasks (e.g. data augmentation)</a:t>
            </a:r>
            <a:endParaRPr sz="900"/>
          </a:p>
        </p:txBody>
      </p:sp>
      <p:sp>
        <p:nvSpPr>
          <p:cNvPr id="113" name="Google Shape;113;p18"/>
          <p:cNvSpPr txBox="1"/>
          <p:nvPr/>
        </p:nvSpPr>
        <p:spPr>
          <a:xfrm>
            <a:off x="123850" y="1053138"/>
            <a:ext cx="41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 + diverse generations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460550" y="837600"/>
            <a:ext cx="275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controllable synthesis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(class label same despite minor context alteration)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884725" y="990825"/>
            <a:ext cx="22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(proof of concept)</a:t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2455150" y="2761175"/>
            <a:ext cx="808800" cy="572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Goal #1: Towards high-fidelity SI generation: style-based GANs</a:t>
            </a:r>
            <a:endParaRPr sz="2320"/>
          </a:p>
        </p:txBody>
      </p:sp>
      <p:sp>
        <p:nvSpPr>
          <p:cNvPr id="122" name="Google Shape;122;p19"/>
          <p:cNvSpPr txBox="1"/>
          <p:nvPr/>
        </p:nvSpPr>
        <p:spPr>
          <a:xfrm>
            <a:off x="311700" y="1152475"/>
            <a:ext cx="8520600" cy="17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Style-based generators treat each image as a collection of “styles”, thus representing them in a </a:t>
            </a:r>
            <a:r>
              <a:rPr lang="en" sz="1800">
                <a:solidFill>
                  <a:srgbClr val="FF0000"/>
                </a:solidFill>
              </a:rPr>
              <a:t>hierarchical</a:t>
            </a:r>
            <a:r>
              <a:rPr lang="en" sz="1800">
                <a:solidFill>
                  <a:schemeClr val="dk2"/>
                </a:solidFill>
              </a:rPr>
              <a:t> manner.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Each of those styles </a:t>
            </a:r>
            <a:r>
              <a:rPr lang="en" sz="1800">
                <a:solidFill>
                  <a:srgbClr val="FF0000"/>
                </a:solidFill>
              </a:rPr>
              <a:t>regulates a specific property</a:t>
            </a:r>
            <a:r>
              <a:rPr lang="en" sz="1800">
                <a:solidFill>
                  <a:schemeClr val="dk2"/>
                </a:solidFill>
              </a:rPr>
              <a:t> of that image.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Styles range from coarse ones (e.g. pose, gender, etc.) to finer ones (e.g. facial features, skin colour, etc.).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650" y="2863075"/>
            <a:ext cx="3292709" cy="19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3721650" y="4866600"/>
            <a:ext cx="170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Source:</a:t>
            </a:r>
            <a:r>
              <a:rPr lang="en" sz="600">
                <a:solidFill>
                  <a:srgbClr val="FFFFFF"/>
                </a:solidFill>
              </a:rPr>
              <a:t> </a:t>
            </a:r>
            <a:r>
              <a:rPr lang="en" sz="600" u="sng">
                <a:solidFill>
                  <a:srgbClr val="4DD0E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https://github.com/NVlabs/stylegan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600"/>
              <a:t>Realistic + Diverse SI Generation: The SWAGAN model</a:t>
            </a:r>
            <a:endParaRPr sz="2600"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80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SI: rich in </a:t>
            </a:r>
            <a:r>
              <a:rPr lang="en">
                <a:solidFill>
                  <a:srgbClr val="FF0000"/>
                </a:solidFill>
              </a:rPr>
              <a:t>spectral</a:t>
            </a:r>
            <a:r>
              <a:rPr lang="en"/>
              <a:t> information which StyleGAN has </a:t>
            </a:r>
            <a:r>
              <a:rPr lang="en">
                <a:solidFill>
                  <a:srgbClr val="FF0000"/>
                </a:solidFill>
              </a:rPr>
              <a:t>no capabilities</a:t>
            </a:r>
            <a:r>
              <a:rPr lang="en"/>
              <a:t> of harnessing.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SWAGAN: complements Style-based architectures with spectral information by introducing a series of </a:t>
            </a:r>
            <a:r>
              <a:rPr lang="en">
                <a:solidFill>
                  <a:srgbClr val="FF0000"/>
                </a:solidFill>
              </a:rPr>
              <a:t>wavelet decompositions</a:t>
            </a:r>
            <a:r>
              <a:rPr lang="en"/>
              <a:t> in the layers of StyleGAN.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825" y="2404200"/>
            <a:ext cx="5234340" cy="23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3423600" y="4728500"/>
            <a:ext cx="229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Source: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A style-based wavelet-driven generative model</a:t>
            </a:r>
            <a:r>
              <a:rPr lang="en" sz="1000">
                <a:solidFill>
                  <a:schemeClr val="dk2"/>
                </a:solidFill>
              </a:rPr>
              <a:t> </a:t>
            </a:r>
            <a:r>
              <a:rPr lang="en" sz="600">
                <a:solidFill>
                  <a:schemeClr val="dk1"/>
                </a:solidFill>
              </a:rPr>
              <a:t>[6]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Realistic + Diverse SI Generation: The RESISC-45 dataset</a:t>
            </a:r>
            <a:endParaRPr sz="2500"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 used for our model training: RESISC-45.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RESISC-45: 31,500 optical satellite images of 256 x 256 resolution, covering 45 scene classes with 700 images in each class.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00" y="3759597"/>
            <a:ext cx="852653" cy="8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009" y="3772637"/>
            <a:ext cx="826566" cy="82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476" y="2706524"/>
            <a:ext cx="852625" cy="8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7834" y="3772625"/>
            <a:ext cx="826566" cy="82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4350" y="2706525"/>
            <a:ext cx="852625" cy="8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9575" y="2706525"/>
            <a:ext cx="852625" cy="8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5412" y="3761655"/>
            <a:ext cx="848532" cy="84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2614" y="3785675"/>
            <a:ext cx="826575" cy="8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26475" y="3759584"/>
            <a:ext cx="852625" cy="8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76975" y="2706525"/>
            <a:ext cx="852625" cy="8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2200" y="2706525"/>
            <a:ext cx="852625" cy="8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51727" y="2706526"/>
            <a:ext cx="852623" cy="85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65897" y="3759579"/>
            <a:ext cx="852646" cy="85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39101" y="2706525"/>
            <a:ext cx="852625" cy="8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3664341" y="4812675"/>
            <a:ext cx="114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Source:</a:t>
            </a:r>
            <a:r>
              <a:rPr lang="en" sz="600">
                <a:solidFill>
                  <a:srgbClr val="FFFFFF"/>
                </a:solidFill>
              </a:rPr>
              <a:t> </a:t>
            </a:r>
            <a:r>
              <a:rPr lang="en" sz="600" u="sng">
                <a:solidFill>
                  <a:srgbClr val="4DD0E1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RESISC-45 dataset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